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22"/>
  </p:notesMasterIdLst>
  <p:handoutMasterIdLst>
    <p:handoutMasterId r:id="rId23"/>
  </p:handoutMasterIdLst>
  <p:sldIdLst>
    <p:sldId id="256" r:id="rId5"/>
    <p:sldId id="257" r:id="rId6"/>
    <p:sldId id="258" r:id="rId7"/>
    <p:sldId id="259" r:id="rId8"/>
    <p:sldId id="260" r:id="rId9"/>
    <p:sldId id="262" r:id="rId10"/>
    <p:sldId id="271" r:id="rId11"/>
    <p:sldId id="263" r:id="rId12"/>
    <p:sldId id="272" r:id="rId13"/>
    <p:sldId id="275" r:id="rId14"/>
    <p:sldId id="261" r:id="rId15"/>
    <p:sldId id="276" r:id="rId16"/>
    <p:sldId id="273" r:id="rId17"/>
    <p:sldId id="277" r:id="rId18"/>
    <p:sldId id="274" r:id="rId19"/>
    <p:sldId id="278" r:id="rId20"/>
    <p:sldId id="269" r:id="rId2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774" autoAdjust="0"/>
  </p:normalViewPr>
  <p:slideViewPr>
    <p:cSldViewPr>
      <p:cViewPr varScale="1">
        <p:scale>
          <a:sx n="60" d="100"/>
          <a:sy n="60" d="100"/>
        </p:scale>
        <p:origin x="1056" y="66"/>
      </p:cViewPr>
      <p:guideLst>
        <p:guide pos="3839"/>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3" d="100"/>
          <a:sy n="63" d="100"/>
        </p:scale>
        <p:origin x="198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3/15/2016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3/15/2016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01F2A70B-78F2-4DCF-B53B-C990D2FAFB8A}" type="slidenum">
              <a:rPr lang="en-NZ" smtClean="0"/>
              <a:t>2</a:t>
            </a:fld>
            <a:endParaRPr lang="en-NZ"/>
          </a:p>
        </p:txBody>
      </p:sp>
    </p:spTree>
    <p:extLst>
      <p:ext uri="{BB962C8B-B14F-4D97-AF65-F5344CB8AC3E}">
        <p14:creationId xmlns:p14="http://schemas.microsoft.com/office/powerpoint/2010/main" val="1694132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1" dirty="0"/>
          </a:p>
        </p:txBody>
      </p:sp>
      <p:sp>
        <p:nvSpPr>
          <p:cNvPr id="4" name="Slide Number Placeholder 3"/>
          <p:cNvSpPr>
            <a:spLocks noGrp="1"/>
          </p:cNvSpPr>
          <p:nvPr>
            <p:ph type="sldNum" sz="quarter" idx="10"/>
          </p:nvPr>
        </p:nvSpPr>
        <p:spPr/>
        <p:txBody>
          <a:bodyPr/>
          <a:lstStyle/>
          <a:p>
            <a:fld id="{01F2A70B-78F2-4DCF-B53B-C990D2FAFB8A}" type="slidenum">
              <a:rPr lang="en-NZ" smtClean="0"/>
              <a:t>11</a:t>
            </a:fld>
            <a:endParaRPr lang="en-NZ"/>
          </a:p>
        </p:txBody>
      </p:sp>
    </p:spTree>
    <p:extLst>
      <p:ext uri="{BB962C8B-B14F-4D97-AF65-F5344CB8AC3E}">
        <p14:creationId xmlns:p14="http://schemas.microsoft.com/office/powerpoint/2010/main" val="3110339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i="1" dirty="0"/>
              <a:t>In a time of silence, consider those things that may prevent fuller reconciliation with yourself and with God. Let these form the context from which we each approach this communal prayer:</a:t>
            </a:r>
          </a:p>
          <a:p>
            <a:endParaRPr lang="en-NZ" b="1" dirty="0"/>
          </a:p>
        </p:txBody>
      </p:sp>
      <p:sp>
        <p:nvSpPr>
          <p:cNvPr id="4" name="Slide Number Placeholder 3"/>
          <p:cNvSpPr>
            <a:spLocks noGrp="1"/>
          </p:cNvSpPr>
          <p:nvPr>
            <p:ph type="sldNum" sz="quarter" idx="10"/>
          </p:nvPr>
        </p:nvSpPr>
        <p:spPr/>
        <p:txBody>
          <a:bodyPr/>
          <a:lstStyle/>
          <a:p>
            <a:fld id="{01F2A70B-78F2-4DCF-B53B-C990D2FAFB8A}" type="slidenum">
              <a:rPr lang="en-NZ" smtClean="0"/>
              <a:t>12</a:t>
            </a:fld>
            <a:endParaRPr lang="en-NZ"/>
          </a:p>
        </p:txBody>
      </p:sp>
    </p:spTree>
    <p:extLst>
      <p:ext uri="{BB962C8B-B14F-4D97-AF65-F5344CB8AC3E}">
        <p14:creationId xmlns:p14="http://schemas.microsoft.com/office/powerpoint/2010/main" val="3893350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1" dirty="0"/>
          </a:p>
        </p:txBody>
      </p:sp>
      <p:sp>
        <p:nvSpPr>
          <p:cNvPr id="4" name="Slide Number Placeholder 3"/>
          <p:cNvSpPr>
            <a:spLocks noGrp="1"/>
          </p:cNvSpPr>
          <p:nvPr>
            <p:ph type="sldNum" sz="quarter" idx="10"/>
          </p:nvPr>
        </p:nvSpPr>
        <p:spPr/>
        <p:txBody>
          <a:bodyPr/>
          <a:lstStyle/>
          <a:p>
            <a:fld id="{01F2A70B-78F2-4DCF-B53B-C990D2FAFB8A}" type="slidenum">
              <a:rPr lang="en-NZ" smtClean="0"/>
              <a:t>13</a:t>
            </a:fld>
            <a:endParaRPr lang="en-NZ"/>
          </a:p>
        </p:txBody>
      </p:sp>
    </p:spTree>
    <p:extLst>
      <p:ext uri="{BB962C8B-B14F-4D97-AF65-F5344CB8AC3E}">
        <p14:creationId xmlns:p14="http://schemas.microsoft.com/office/powerpoint/2010/main" val="262659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i="1" dirty="0"/>
              <a:t>In a time of silence, consider those things that hold us back from fully embracing the</a:t>
            </a:r>
            <a:r>
              <a:rPr lang="en-NZ" sz="1200" i="1" baseline="0" dirty="0"/>
              <a:t> kingdom of God, both as individuals and as a church</a:t>
            </a:r>
            <a:r>
              <a:rPr lang="en-NZ" sz="1200" i="1" dirty="0"/>
              <a:t>. Let these form the context from which we each approach this communal prayer:</a:t>
            </a:r>
          </a:p>
          <a:p>
            <a:endParaRPr lang="en-NZ" b="1" dirty="0"/>
          </a:p>
        </p:txBody>
      </p:sp>
      <p:sp>
        <p:nvSpPr>
          <p:cNvPr id="4" name="Slide Number Placeholder 3"/>
          <p:cNvSpPr>
            <a:spLocks noGrp="1"/>
          </p:cNvSpPr>
          <p:nvPr>
            <p:ph type="sldNum" sz="quarter" idx="10"/>
          </p:nvPr>
        </p:nvSpPr>
        <p:spPr/>
        <p:txBody>
          <a:bodyPr/>
          <a:lstStyle/>
          <a:p>
            <a:fld id="{01F2A70B-78F2-4DCF-B53B-C990D2FAFB8A}" type="slidenum">
              <a:rPr lang="en-NZ" smtClean="0"/>
              <a:t>14</a:t>
            </a:fld>
            <a:endParaRPr lang="en-NZ"/>
          </a:p>
        </p:txBody>
      </p:sp>
    </p:spTree>
    <p:extLst>
      <p:ext uri="{BB962C8B-B14F-4D97-AF65-F5344CB8AC3E}">
        <p14:creationId xmlns:p14="http://schemas.microsoft.com/office/powerpoint/2010/main" val="1582516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0" dirty="0"/>
          </a:p>
        </p:txBody>
      </p:sp>
      <p:sp>
        <p:nvSpPr>
          <p:cNvPr id="4" name="Slide Number Placeholder 3"/>
          <p:cNvSpPr>
            <a:spLocks noGrp="1"/>
          </p:cNvSpPr>
          <p:nvPr>
            <p:ph type="sldNum" sz="quarter" idx="10"/>
          </p:nvPr>
        </p:nvSpPr>
        <p:spPr/>
        <p:txBody>
          <a:bodyPr/>
          <a:lstStyle/>
          <a:p>
            <a:fld id="{01F2A70B-78F2-4DCF-B53B-C990D2FAFB8A}" type="slidenum">
              <a:rPr lang="en-NZ" smtClean="0"/>
              <a:t>15</a:t>
            </a:fld>
            <a:endParaRPr lang="en-NZ"/>
          </a:p>
        </p:txBody>
      </p:sp>
    </p:spTree>
    <p:extLst>
      <p:ext uri="{BB962C8B-B14F-4D97-AF65-F5344CB8AC3E}">
        <p14:creationId xmlns:p14="http://schemas.microsoft.com/office/powerpoint/2010/main" val="21846066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0" dirty="0"/>
          </a:p>
        </p:txBody>
      </p:sp>
      <p:sp>
        <p:nvSpPr>
          <p:cNvPr id="4" name="Slide Number Placeholder 3"/>
          <p:cNvSpPr>
            <a:spLocks noGrp="1"/>
          </p:cNvSpPr>
          <p:nvPr>
            <p:ph type="sldNum" sz="quarter" idx="10"/>
          </p:nvPr>
        </p:nvSpPr>
        <p:spPr/>
        <p:txBody>
          <a:bodyPr/>
          <a:lstStyle/>
          <a:p>
            <a:fld id="{01F2A70B-78F2-4DCF-B53B-C990D2FAFB8A}" type="slidenum">
              <a:rPr lang="en-NZ" smtClean="0"/>
              <a:t>16</a:t>
            </a:fld>
            <a:endParaRPr lang="en-NZ"/>
          </a:p>
        </p:txBody>
      </p:sp>
    </p:spTree>
    <p:extLst>
      <p:ext uri="{BB962C8B-B14F-4D97-AF65-F5344CB8AC3E}">
        <p14:creationId xmlns:p14="http://schemas.microsoft.com/office/powerpoint/2010/main" val="3334084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b="1" dirty="0"/>
              <a:t>Conclude with </a:t>
            </a:r>
            <a:r>
              <a:rPr lang="en-NZ" b="1"/>
              <a:t>the Dismissal</a:t>
            </a:r>
            <a:endParaRPr lang="en-NZ" b="1" dirty="0"/>
          </a:p>
        </p:txBody>
      </p:sp>
      <p:sp>
        <p:nvSpPr>
          <p:cNvPr id="4" name="Slide Number Placeholder 3"/>
          <p:cNvSpPr>
            <a:spLocks noGrp="1"/>
          </p:cNvSpPr>
          <p:nvPr>
            <p:ph type="sldNum" sz="quarter" idx="10"/>
          </p:nvPr>
        </p:nvSpPr>
        <p:spPr/>
        <p:txBody>
          <a:bodyPr/>
          <a:lstStyle/>
          <a:p>
            <a:fld id="{01F2A70B-78F2-4DCF-B53B-C990D2FAFB8A}" type="slidenum">
              <a:rPr lang="en-NZ" smtClean="0"/>
              <a:t>17</a:t>
            </a:fld>
            <a:endParaRPr lang="en-NZ"/>
          </a:p>
        </p:txBody>
      </p:sp>
    </p:spTree>
    <p:extLst>
      <p:ext uri="{BB962C8B-B14F-4D97-AF65-F5344CB8AC3E}">
        <p14:creationId xmlns:p14="http://schemas.microsoft.com/office/powerpoint/2010/main" val="3234730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01F2A70B-78F2-4DCF-B53B-C990D2FAFB8A}" type="slidenum">
              <a:rPr lang="en-NZ" smtClean="0"/>
              <a:t>3</a:t>
            </a:fld>
            <a:endParaRPr lang="en-NZ"/>
          </a:p>
        </p:txBody>
      </p:sp>
    </p:spTree>
    <p:extLst>
      <p:ext uri="{BB962C8B-B14F-4D97-AF65-F5344CB8AC3E}">
        <p14:creationId xmlns:p14="http://schemas.microsoft.com/office/powerpoint/2010/main" val="897768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01F2A70B-78F2-4DCF-B53B-C990D2FAFB8A}" type="slidenum">
              <a:rPr lang="en-NZ" smtClean="0"/>
              <a:t>4</a:t>
            </a:fld>
            <a:endParaRPr lang="en-NZ"/>
          </a:p>
        </p:txBody>
      </p:sp>
    </p:spTree>
    <p:extLst>
      <p:ext uri="{BB962C8B-B14F-4D97-AF65-F5344CB8AC3E}">
        <p14:creationId xmlns:p14="http://schemas.microsoft.com/office/powerpoint/2010/main" val="1405163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1" dirty="0"/>
          </a:p>
        </p:txBody>
      </p:sp>
      <p:sp>
        <p:nvSpPr>
          <p:cNvPr id="4" name="Slide Number Placeholder 3"/>
          <p:cNvSpPr>
            <a:spLocks noGrp="1"/>
          </p:cNvSpPr>
          <p:nvPr>
            <p:ph type="sldNum" sz="quarter" idx="10"/>
          </p:nvPr>
        </p:nvSpPr>
        <p:spPr/>
        <p:txBody>
          <a:bodyPr/>
          <a:lstStyle/>
          <a:p>
            <a:fld id="{01F2A70B-78F2-4DCF-B53B-C990D2FAFB8A}" type="slidenum">
              <a:rPr lang="en-NZ" smtClean="0"/>
              <a:t>5</a:t>
            </a:fld>
            <a:endParaRPr lang="en-NZ"/>
          </a:p>
        </p:txBody>
      </p:sp>
    </p:spTree>
    <p:extLst>
      <p:ext uri="{BB962C8B-B14F-4D97-AF65-F5344CB8AC3E}">
        <p14:creationId xmlns:p14="http://schemas.microsoft.com/office/powerpoint/2010/main" val="511835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b="0" dirty="0"/>
              <a:t>Joy </a:t>
            </a:r>
            <a:r>
              <a:rPr lang="en-NZ" b="0" dirty="0" err="1"/>
              <a:t>Cowley</a:t>
            </a:r>
            <a:r>
              <a:rPr lang="en-NZ" b="0" dirty="0"/>
              <a:t> Poem</a:t>
            </a:r>
          </a:p>
          <a:p>
            <a:r>
              <a:rPr lang="en-NZ" b="0" dirty="0"/>
              <a:t>This</a:t>
            </a:r>
            <a:r>
              <a:rPr lang="en-NZ" b="0" baseline="0" dirty="0"/>
              <a:t> speaks to Christian Community – awareness of brokenness but faithful journey to wholeness</a:t>
            </a:r>
            <a:endParaRPr lang="en-NZ" b="0" dirty="0"/>
          </a:p>
        </p:txBody>
      </p:sp>
      <p:sp>
        <p:nvSpPr>
          <p:cNvPr id="4" name="Slide Number Placeholder 3"/>
          <p:cNvSpPr>
            <a:spLocks noGrp="1"/>
          </p:cNvSpPr>
          <p:nvPr>
            <p:ph type="sldNum" sz="quarter" idx="10"/>
          </p:nvPr>
        </p:nvSpPr>
        <p:spPr/>
        <p:txBody>
          <a:bodyPr/>
          <a:lstStyle/>
          <a:p>
            <a:fld id="{01F2A70B-78F2-4DCF-B53B-C990D2FAFB8A}" type="slidenum">
              <a:rPr lang="en-NZ" smtClean="0"/>
              <a:t>6</a:t>
            </a:fld>
            <a:endParaRPr lang="en-NZ"/>
          </a:p>
        </p:txBody>
      </p:sp>
    </p:spTree>
    <p:extLst>
      <p:ext uri="{BB962C8B-B14F-4D97-AF65-F5344CB8AC3E}">
        <p14:creationId xmlns:p14="http://schemas.microsoft.com/office/powerpoint/2010/main" val="849527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r>
              <a:rPr lang="en-NZ" sz="1200" dirty="0"/>
              <a:t>Anger at our life not being what we hoped it would be</a:t>
            </a:r>
          </a:p>
          <a:p>
            <a:pPr marL="0" indent="0" algn="just">
              <a:buNone/>
            </a:pPr>
            <a:r>
              <a:rPr lang="en-NZ" sz="1200" dirty="0"/>
              <a:t>Fear for what reconciliation may mean for us</a:t>
            </a:r>
          </a:p>
          <a:p>
            <a:endParaRPr lang="en-NZ" b="0" dirty="0"/>
          </a:p>
        </p:txBody>
      </p:sp>
      <p:sp>
        <p:nvSpPr>
          <p:cNvPr id="4" name="Slide Number Placeholder 3"/>
          <p:cNvSpPr>
            <a:spLocks noGrp="1"/>
          </p:cNvSpPr>
          <p:nvPr>
            <p:ph type="sldNum" sz="quarter" idx="10"/>
          </p:nvPr>
        </p:nvSpPr>
        <p:spPr/>
        <p:txBody>
          <a:bodyPr/>
          <a:lstStyle/>
          <a:p>
            <a:fld id="{01F2A70B-78F2-4DCF-B53B-C990D2FAFB8A}" type="slidenum">
              <a:rPr lang="en-NZ" smtClean="0"/>
              <a:t>7</a:t>
            </a:fld>
            <a:endParaRPr lang="en-NZ"/>
          </a:p>
        </p:txBody>
      </p:sp>
    </p:spTree>
    <p:extLst>
      <p:ext uri="{BB962C8B-B14F-4D97-AF65-F5344CB8AC3E}">
        <p14:creationId xmlns:p14="http://schemas.microsoft.com/office/powerpoint/2010/main" val="1463634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i="1" dirty="0"/>
              <a:t>In a time of silence, consider those things that may prevent fuller reconciliation with yourself and with God. Let these form the context from which we each approach this communal prayer:</a:t>
            </a:r>
          </a:p>
          <a:p>
            <a:endParaRPr lang="en-NZ" b="1" dirty="0"/>
          </a:p>
        </p:txBody>
      </p:sp>
      <p:sp>
        <p:nvSpPr>
          <p:cNvPr id="4" name="Slide Number Placeholder 3"/>
          <p:cNvSpPr>
            <a:spLocks noGrp="1"/>
          </p:cNvSpPr>
          <p:nvPr>
            <p:ph type="sldNum" sz="quarter" idx="10"/>
          </p:nvPr>
        </p:nvSpPr>
        <p:spPr/>
        <p:txBody>
          <a:bodyPr/>
          <a:lstStyle/>
          <a:p>
            <a:fld id="{01F2A70B-78F2-4DCF-B53B-C990D2FAFB8A}" type="slidenum">
              <a:rPr lang="en-NZ" smtClean="0"/>
              <a:t>8</a:t>
            </a:fld>
            <a:endParaRPr lang="en-NZ"/>
          </a:p>
        </p:txBody>
      </p:sp>
    </p:spTree>
    <p:extLst>
      <p:ext uri="{BB962C8B-B14F-4D97-AF65-F5344CB8AC3E}">
        <p14:creationId xmlns:p14="http://schemas.microsoft.com/office/powerpoint/2010/main" val="4114627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1" dirty="0"/>
          </a:p>
        </p:txBody>
      </p:sp>
      <p:sp>
        <p:nvSpPr>
          <p:cNvPr id="4" name="Slide Number Placeholder 3"/>
          <p:cNvSpPr>
            <a:spLocks noGrp="1"/>
          </p:cNvSpPr>
          <p:nvPr>
            <p:ph type="sldNum" sz="quarter" idx="10"/>
          </p:nvPr>
        </p:nvSpPr>
        <p:spPr/>
        <p:txBody>
          <a:bodyPr/>
          <a:lstStyle/>
          <a:p>
            <a:fld id="{01F2A70B-78F2-4DCF-B53B-C990D2FAFB8A}" type="slidenum">
              <a:rPr lang="en-NZ" smtClean="0"/>
              <a:t>9</a:t>
            </a:fld>
            <a:endParaRPr lang="en-NZ"/>
          </a:p>
        </p:txBody>
      </p:sp>
    </p:spTree>
    <p:extLst>
      <p:ext uri="{BB962C8B-B14F-4D97-AF65-F5344CB8AC3E}">
        <p14:creationId xmlns:p14="http://schemas.microsoft.com/office/powerpoint/2010/main" val="2966622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i="1" dirty="0"/>
              <a:t>In a time of silence, consider those things that have</a:t>
            </a:r>
            <a:r>
              <a:rPr lang="en-NZ" sz="1200" i="1" baseline="0" dirty="0"/>
              <a:t> happened in this community where you have hurt others or have yourself been hurt</a:t>
            </a:r>
            <a:r>
              <a:rPr lang="en-NZ" sz="1200" i="1" dirty="0"/>
              <a:t>. Let these form the context from which we each approach this communal prayer:</a:t>
            </a:r>
          </a:p>
          <a:p>
            <a:endParaRPr lang="en-NZ" b="1" dirty="0"/>
          </a:p>
        </p:txBody>
      </p:sp>
      <p:sp>
        <p:nvSpPr>
          <p:cNvPr id="4" name="Slide Number Placeholder 3"/>
          <p:cNvSpPr>
            <a:spLocks noGrp="1"/>
          </p:cNvSpPr>
          <p:nvPr>
            <p:ph type="sldNum" sz="quarter" idx="10"/>
          </p:nvPr>
        </p:nvSpPr>
        <p:spPr/>
        <p:txBody>
          <a:bodyPr/>
          <a:lstStyle/>
          <a:p>
            <a:fld id="{01F2A70B-78F2-4DCF-B53B-C990D2FAFB8A}" type="slidenum">
              <a:rPr lang="en-NZ" smtClean="0"/>
              <a:t>10</a:t>
            </a:fld>
            <a:endParaRPr lang="en-NZ"/>
          </a:p>
        </p:txBody>
      </p:sp>
    </p:spTree>
    <p:extLst>
      <p:ext uri="{BB962C8B-B14F-4D97-AF65-F5344CB8AC3E}">
        <p14:creationId xmlns:p14="http://schemas.microsoft.com/office/powerpoint/2010/main" val="4142594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3/15/2016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3/15/2016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3/15/2016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3/15/2016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3/15/2016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3/15/2016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3/15/2016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3/15/2016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3/15/2016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3/15/2016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3/15/2016</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2412" y="1905000"/>
            <a:ext cx="10332640" cy="2667000"/>
          </a:xfrm>
        </p:spPr>
        <p:txBody>
          <a:bodyPr/>
          <a:lstStyle/>
          <a:p>
            <a:r>
              <a:rPr lang="en-US" sz="6000" dirty="0"/>
              <a:t>The Church </a:t>
            </a:r>
            <a:r>
              <a:rPr lang="en-US" sz="6000" i="1" dirty="0"/>
              <a:t>is </a:t>
            </a:r>
            <a:r>
              <a:rPr lang="en-US" sz="6000" dirty="0"/>
              <a:t>Relational</a:t>
            </a:r>
          </a:p>
        </p:txBody>
      </p:sp>
      <p:sp>
        <p:nvSpPr>
          <p:cNvPr id="3" name="Subtitle 2"/>
          <p:cNvSpPr>
            <a:spLocks noGrp="1"/>
          </p:cNvSpPr>
          <p:nvPr>
            <p:ph type="subTitle" idx="1"/>
          </p:nvPr>
        </p:nvSpPr>
        <p:spPr/>
        <p:txBody>
          <a:bodyPr>
            <a:normAutofit/>
          </a:bodyPr>
          <a:lstStyle/>
          <a:p>
            <a:r>
              <a:rPr lang="en-US" sz="3000" dirty="0"/>
              <a:t>Life in the family of God</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7828" y="274638"/>
            <a:ext cx="11017224" cy="1020762"/>
          </a:xfrm>
        </p:spPr>
        <p:txBody>
          <a:bodyPr>
            <a:normAutofit/>
          </a:bodyPr>
          <a:lstStyle/>
          <a:p>
            <a:r>
              <a:rPr lang="en-US" sz="4000" dirty="0"/>
              <a:t>A step towards reconciliation</a:t>
            </a:r>
          </a:p>
        </p:txBody>
      </p:sp>
      <p:sp>
        <p:nvSpPr>
          <p:cNvPr id="14" name="Content Placeholder 13"/>
          <p:cNvSpPr>
            <a:spLocks noGrp="1"/>
          </p:cNvSpPr>
          <p:nvPr>
            <p:ph idx="1"/>
          </p:nvPr>
        </p:nvSpPr>
        <p:spPr>
          <a:xfrm>
            <a:off x="549796" y="1556792"/>
            <a:ext cx="11449272" cy="4896544"/>
          </a:xfrm>
        </p:spPr>
        <p:txBody>
          <a:bodyPr>
            <a:noAutofit/>
          </a:bodyPr>
          <a:lstStyle/>
          <a:p>
            <a:pPr marL="0" indent="0" algn="ctr">
              <a:buNone/>
            </a:pPr>
            <a:endParaRPr lang="en-NZ" sz="800" b="1" dirty="0"/>
          </a:p>
          <a:p>
            <a:pPr marL="0" indent="0" algn="ctr">
              <a:buNone/>
            </a:pPr>
            <a:r>
              <a:rPr lang="en-NZ" sz="3200" b="1" dirty="0"/>
              <a:t>We lay down our need before you, holy God of compassion and grace, trusting in your great love for us and for all creation. </a:t>
            </a:r>
          </a:p>
          <a:p>
            <a:pPr marL="0" indent="0" algn="ctr">
              <a:buNone/>
            </a:pPr>
            <a:r>
              <a:rPr lang="en-NZ" sz="3200" b="1" dirty="0"/>
              <a:t>We bear wounds, and we ourselves have wounded others. </a:t>
            </a:r>
          </a:p>
          <a:p>
            <a:pPr marL="0" indent="0" algn="ctr">
              <a:buNone/>
            </a:pPr>
            <a:r>
              <a:rPr lang="en-NZ" sz="3200" b="1" dirty="0"/>
              <a:t>We open ourselves to the work of your Spirit among us to free us from all that is not of you and to recreate us in your image. </a:t>
            </a:r>
          </a:p>
          <a:p>
            <a:pPr marL="0" indent="0" algn="ctr">
              <a:buNone/>
            </a:pPr>
            <a:r>
              <a:rPr lang="en-NZ" sz="3200" b="1" dirty="0"/>
              <a:t>Praise and thanksgiving, honour and blessing be to you, divine source of healing and love, through your Word of grace made flesh, and your Spirit of holiness and power.  Amen. </a:t>
            </a:r>
          </a:p>
          <a:p>
            <a:pPr marL="0" indent="0" algn="ctr">
              <a:buNone/>
            </a:pPr>
            <a:endParaRPr lang="en-NZ" sz="3200" dirty="0"/>
          </a:p>
          <a:p>
            <a:pPr marL="0" indent="0" algn="ctr">
              <a:buNone/>
            </a:pPr>
            <a:endParaRPr lang="en-NZ" sz="2800" dirty="0"/>
          </a:p>
          <a:p>
            <a:pPr marL="0" indent="0" algn="ctr">
              <a:buNone/>
            </a:pPr>
            <a:endParaRPr lang="en-NZ" sz="2800" dirty="0"/>
          </a:p>
          <a:p>
            <a:pPr marL="0" indent="0">
              <a:buNone/>
            </a:pPr>
            <a:endParaRPr lang="en-NZ" sz="2800" dirty="0"/>
          </a:p>
        </p:txBody>
      </p:sp>
    </p:spTree>
    <p:extLst>
      <p:ext uri="{BB962C8B-B14F-4D97-AF65-F5344CB8AC3E}">
        <p14:creationId xmlns:p14="http://schemas.microsoft.com/office/powerpoint/2010/main" val="492300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93812" y="332656"/>
            <a:ext cx="10945216" cy="1020762"/>
          </a:xfrm>
        </p:spPr>
        <p:txBody>
          <a:bodyPr>
            <a:normAutofit fontScale="90000"/>
          </a:bodyPr>
          <a:lstStyle/>
          <a:p>
            <a:r>
              <a:rPr lang="en-US" sz="4000" dirty="0"/>
              <a:t>Brokenness with the church’s institution</a:t>
            </a:r>
          </a:p>
        </p:txBody>
      </p:sp>
      <p:sp>
        <p:nvSpPr>
          <p:cNvPr id="14" name="Content Placeholder 13"/>
          <p:cNvSpPr>
            <a:spLocks noGrp="1"/>
          </p:cNvSpPr>
          <p:nvPr>
            <p:ph idx="1"/>
          </p:nvPr>
        </p:nvSpPr>
        <p:spPr>
          <a:xfrm>
            <a:off x="693812" y="1700808"/>
            <a:ext cx="10585176" cy="4824536"/>
          </a:xfrm>
        </p:spPr>
        <p:txBody>
          <a:bodyPr>
            <a:noAutofit/>
          </a:bodyPr>
          <a:lstStyle/>
          <a:p>
            <a:pPr marL="0" indent="0">
              <a:buNone/>
            </a:pPr>
            <a:r>
              <a:rPr lang="en-NZ" sz="2800" dirty="0"/>
              <a:t>Over a break, discuss with others:</a:t>
            </a:r>
          </a:p>
          <a:p>
            <a:pPr marL="0" indent="0">
              <a:buNone/>
            </a:pPr>
            <a:endParaRPr lang="en-NZ" sz="500" dirty="0"/>
          </a:p>
          <a:p>
            <a:r>
              <a:rPr lang="en-NZ" sz="2800" dirty="0"/>
              <a:t>Where you believe the institution of the church may have caused brokenness in this community. </a:t>
            </a:r>
          </a:p>
          <a:p>
            <a:r>
              <a:rPr lang="en-NZ" sz="2800" dirty="0"/>
              <a:t>How this community’s actions may have contributed to this brokenness.</a:t>
            </a:r>
          </a:p>
          <a:p>
            <a:r>
              <a:rPr lang="en-NZ" sz="2800" dirty="0"/>
              <a:t>Why would it be important for this relationship to be reconciled?</a:t>
            </a:r>
          </a:p>
          <a:p>
            <a:endParaRPr lang="en-NZ" sz="2800" dirty="0"/>
          </a:p>
          <a:p>
            <a:pPr marL="0" indent="0">
              <a:buNone/>
            </a:pPr>
            <a:r>
              <a:rPr lang="en-NZ" sz="2800" dirty="0"/>
              <a:t>When you return, be prepared to share some of these conversations.</a:t>
            </a:r>
          </a:p>
        </p:txBody>
      </p:sp>
    </p:spTree>
    <p:extLst>
      <p:ext uri="{BB962C8B-B14F-4D97-AF65-F5344CB8AC3E}">
        <p14:creationId xmlns:p14="http://schemas.microsoft.com/office/powerpoint/2010/main" val="1249556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7828" y="274638"/>
            <a:ext cx="11017224" cy="1020762"/>
          </a:xfrm>
        </p:spPr>
        <p:txBody>
          <a:bodyPr>
            <a:normAutofit/>
          </a:bodyPr>
          <a:lstStyle/>
          <a:p>
            <a:r>
              <a:rPr lang="en-US" sz="4000" dirty="0"/>
              <a:t>A step towards reconciliation</a:t>
            </a:r>
          </a:p>
        </p:txBody>
      </p:sp>
      <p:sp>
        <p:nvSpPr>
          <p:cNvPr id="14" name="Content Placeholder 13"/>
          <p:cNvSpPr>
            <a:spLocks noGrp="1"/>
          </p:cNvSpPr>
          <p:nvPr>
            <p:ph idx="1"/>
          </p:nvPr>
        </p:nvSpPr>
        <p:spPr>
          <a:xfrm>
            <a:off x="549796" y="1556792"/>
            <a:ext cx="11449272" cy="4896544"/>
          </a:xfrm>
        </p:spPr>
        <p:txBody>
          <a:bodyPr>
            <a:noAutofit/>
          </a:bodyPr>
          <a:lstStyle/>
          <a:p>
            <a:pPr marL="0" indent="0" algn="ctr">
              <a:buNone/>
            </a:pPr>
            <a:endParaRPr lang="en-NZ" sz="800" b="1" dirty="0"/>
          </a:p>
          <a:p>
            <a:pPr marL="0" indent="0" algn="ctr">
              <a:buNone/>
            </a:pPr>
            <a:r>
              <a:rPr lang="en-NZ" sz="3200" b="1" dirty="0"/>
              <a:t>We lay down our need before you, holy God of compassion and grace, trusting in your great love for us and for all creation. </a:t>
            </a:r>
          </a:p>
          <a:p>
            <a:pPr marL="0" indent="0" algn="ctr">
              <a:buNone/>
            </a:pPr>
            <a:r>
              <a:rPr lang="en-NZ" sz="3200" b="1" dirty="0"/>
              <a:t>We bear wounds, and we ourselves have wounded others. </a:t>
            </a:r>
          </a:p>
          <a:p>
            <a:pPr marL="0" indent="0" algn="ctr">
              <a:buNone/>
            </a:pPr>
            <a:r>
              <a:rPr lang="en-NZ" sz="3200" b="1" dirty="0"/>
              <a:t>We open ourselves to the work of your Spirit among us to free us from all that is not of you and to recreate us in your image. </a:t>
            </a:r>
          </a:p>
          <a:p>
            <a:pPr marL="0" indent="0" algn="ctr">
              <a:buNone/>
            </a:pPr>
            <a:r>
              <a:rPr lang="en-NZ" sz="3200" b="1" dirty="0"/>
              <a:t>Praise and thanksgiving, honour and blessing be to you, divine source of healing and love, through your Word of grace made flesh, and your Spirit of holiness and power.  Amen. </a:t>
            </a:r>
          </a:p>
          <a:p>
            <a:pPr marL="0" indent="0" algn="ctr">
              <a:buNone/>
            </a:pPr>
            <a:endParaRPr lang="en-NZ" sz="3200" dirty="0"/>
          </a:p>
          <a:p>
            <a:pPr marL="0" indent="0" algn="ctr">
              <a:buNone/>
            </a:pPr>
            <a:endParaRPr lang="en-NZ" sz="2800" dirty="0"/>
          </a:p>
          <a:p>
            <a:pPr marL="0" indent="0" algn="ctr">
              <a:buNone/>
            </a:pPr>
            <a:endParaRPr lang="en-NZ" sz="2800" dirty="0"/>
          </a:p>
          <a:p>
            <a:pPr marL="0" indent="0">
              <a:buNone/>
            </a:pPr>
            <a:endParaRPr lang="en-NZ" sz="2800" dirty="0"/>
          </a:p>
        </p:txBody>
      </p:sp>
    </p:spTree>
    <p:extLst>
      <p:ext uri="{BB962C8B-B14F-4D97-AF65-F5344CB8AC3E}">
        <p14:creationId xmlns:p14="http://schemas.microsoft.com/office/powerpoint/2010/main" val="1771935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93812" y="332656"/>
            <a:ext cx="10585176" cy="1020762"/>
          </a:xfrm>
        </p:spPr>
        <p:txBody>
          <a:bodyPr>
            <a:normAutofit/>
          </a:bodyPr>
          <a:lstStyle/>
          <a:p>
            <a:r>
              <a:rPr lang="en-US" sz="4000" dirty="0"/>
              <a:t>An unreconciled kingdom?</a:t>
            </a:r>
          </a:p>
        </p:txBody>
      </p:sp>
      <p:sp>
        <p:nvSpPr>
          <p:cNvPr id="14" name="Content Placeholder 13"/>
          <p:cNvSpPr>
            <a:spLocks noGrp="1"/>
          </p:cNvSpPr>
          <p:nvPr>
            <p:ph idx="1"/>
          </p:nvPr>
        </p:nvSpPr>
        <p:spPr>
          <a:xfrm>
            <a:off x="693812" y="1700808"/>
            <a:ext cx="11089232" cy="4824536"/>
          </a:xfrm>
        </p:spPr>
        <p:txBody>
          <a:bodyPr>
            <a:noAutofit/>
          </a:bodyPr>
          <a:lstStyle/>
          <a:p>
            <a:pPr marL="0" indent="0">
              <a:buNone/>
            </a:pPr>
            <a:r>
              <a:rPr lang="en-NZ" sz="2800" dirty="0"/>
              <a:t>The idea of the kingdom of God as ‘unreconciled’ is laughable, but it is a reality we usually live out.</a:t>
            </a:r>
          </a:p>
          <a:p>
            <a:pPr marL="0" indent="0">
              <a:buNone/>
            </a:pPr>
            <a:endParaRPr lang="en-NZ" sz="1000" dirty="0"/>
          </a:p>
          <a:p>
            <a:r>
              <a:rPr lang="en-NZ" sz="2800" dirty="0"/>
              <a:t>The kingdom is greater than the Church, but we cannot shrink from its calling.</a:t>
            </a:r>
          </a:p>
          <a:p>
            <a:r>
              <a:rPr lang="en-NZ" sz="2800" dirty="0"/>
              <a:t>What may prevent us as individual and as a church community from fuller reconciliation with the kingdom of God?</a:t>
            </a:r>
          </a:p>
          <a:p>
            <a:r>
              <a:rPr lang="en-NZ" sz="2800" dirty="0"/>
              <a:t>Who rules our kingdom, the father or the older brother?</a:t>
            </a:r>
          </a:p>
        </p:txBody>
      </p:sp>
    </p:spTree>
    <p:extLst>
      <p:ext uri="{BB962C8B-B14F-4D97-AF65-F5344CB8AC3E}">
        <p14:creationId xmlns:p14="http://schemas.microsoft.com/office/powerpoint/2010/main" val="1286446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7828" y="274638"/>
            <a:ext cx="11017224" cy="1020762"/>
          </a:xfrm>
        </p:spPr>
        <p:txBody>
          <a:bodyPr>
            <a:normAutofit/>
          </a:bodyPr>
          <a:lstStyle/>
          <a:p>
            <a:r>
              <a:rPr lang="en-US" sz="4000" dirty="0"/>
              <a:t>A step towards reconciliation</a:t>
            </a:r>
          </a:p>
        </p:txBody>
      </p:sp>
      <p:sp>
        <p:nvSpPr>
          <p:cNvPr id="14" name="Content Placeholder 13"/>
          <p:cNvSpPr>
            <a:spLocks noGrp="1"/>
          </p:cNvSpPr>
          <p:nvPr>
            <p:ph idx="1"/>
          </p:nvPr>
        </p:nvSpPr>
        <p:spPr>
          <a:xfrm>
            <a:off x="549796" y="1556792"/>
            <a:ext cx="11449272" cy="4896544"/>
          </a:xfrm>
        </p:spPr>
        <p:txBody>
          <a:bodyPr>
            <a:noAutofit/>
          </a:bodyPr>
          <a:lstStyle/>
          <a:p>
            <a:pPr marL="0" indent="0" algn="ctr">
              <a:buNone/>
            </a:pPr>
            <a:endParaRPr lang="en-NZ" sz="800" b="1" dirty="0"/>
          </a:p>
          <a:p>
            <a:pPr marL="0" indent="0" algn="ctr">
              <a:buNone/>
            </a:pPr>
            <a:r>
              <a:rPr lang="en-NZ" sz="3200" b="1" dirty="0"/>
              <a:t>We lay down our need before you, holy God of compassion and grace, trusting in your great love for us and for all creation. </a:t>
            </a:r>
          </a:p>
          <a:p>
            <a:pPr marL="0" indent="0" algn="ctr">
              <a:buNone/>
            </a:pPr>
            <a:r>
              <a:rPr lang="en-NZ" sz="3200" b="1" dirty="0"/>
              <a:t>We bear wounds, and we ourselves have wounded others. </a:t>
            </a:r>
          </a:p>
          <a:p>
            <a:pPr marL="0" indent="0" algn="ctr">
              <a:buNone/>
            </a:pPr>
            <a:r>
              <a:rPr lang="en-NZ" sz="3200" b="1" dirty="0"/>
              <a:t>We open ourselves to the work of your Spirit among us to free us from all that is not of you and to recreate us in your image. </a:t>
            </a:r>
          </a:p>
          <a:p>
            <a:pPr marL="0" indent="0" algn="ctr">
              <a:buNone/>
            </a:pPr>
            <a:r>
              <a:rPr lang="en-NZ" sz="3200" b="1" dirty="0"/>
              <a:t>Praise and thanksgiving, honour and blessing be to you, divine source of healing and love, through your Word of grace made flesh, and your Spirit of holiness and power.  Amen. </a:t>
            </a:r>
          </a:p>
          <a:p>
            <a:pPr marL="0" indent="0" algn="ctr">
              <a:buNone/>
            </a:pPr>
            <a:endParaRPr lang="en-NZ" sz="3200" dirty="0"/>
          </a:p>
          <a:p>
            <a:pPr marL="0" indent="0" algn="ctr">
              <a:buNone/>
            </a:pPr>
            <a:endParaRPr lang="en-NZ" sz="2800" dirty="0"/>
          </a:p>
          <a:p>
            <a:pPr marL="0" indent="0" algn="ctr">
              <a:buNone/>
            </a:pPr>
            <a:endParaRPr lang="en-NZ" sz="2800" dirty="0"/>
          </a:p>
          <a:p>
            <a:pPr marL="0" indent="0">
              <a:buNone/>
            </a:pPr>
            <a:endParaRPr lang="en-NZ" sz="2800" dirty="0"/>
          </a:p>
        </p:txBody>
      </p:sp>
    </p:spTree>
    <p:extLst>
      <p:ext uri="{BB962C8B-B14F-4D97-AF65-F5344CB8AC3E}">
        <p14:creationId xmlns:p14="http://schemas.microsoft.com/office/powerpoint/2010/main" val="3406353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93812" y="332656"/>
            <a:ext cx="11089232" cy="1020762"/>
          </a:xfrm>
        </p:spPr>
        <p:txBody>
          <a:bodyPr>
            <a:normAutofit/>
          </a:bodyPr>
          <a:lstStyle/>
          <a:p>
            <a:r>
              <a:rPr lang="en-US" sz="4000" dirty="0"/>
              <a:t>Steps within the process…</a:t>
            </a:r>
          </a:p>
        </p:txBody>
      </p:sp>
      <p:sp>
        <p:nvSpPr>
          <p:cNvPr id="14" name="Content Placeholder 13"/>
          <p:cNvSpPr>
            <a:spLocks noGrp="1"/>
          </p:cNvSpPr>
          <p:nvPr>
            <p:ph idx="1"/>
          </p:nvPr>
        </p:nvSpPr>
        <p:spPr>
          <a:xfrm>
            <a:off x="261764" y="1628800"/>
            <a:ext cx="11521280" cy="4896544"/>
          </a:xfrm>
        </p:spPr>
        <p:txBody>
          <a:bodyPr>
            <a:noAutofit/>
          </a:bodyPr>
          <a:lstStyle/>
          <a:p>
            <a:pPr marL="0" indent="0" algn="just">
              <a:spcBef>
                <a:spcPts val="0"/>
              </a:spcBef>
              <a:buClrTx/>
              <a:buNone/>
            </a:pPr>
            <a:r>
              <a:rPr lang="en-NZ" sz="2800" dirty="0"/>
              <a:t>Realizing that their father was dead, Joseph’s brothers said, ‘What if Joseph still bears a grudge against us and pays us back in full for all the wrong that we did to him?’ So they approached Joseph, saying, ‘Your father gave this instruction before he died, “Say to Joseph: I beg you, forgive the crime of your brothers and the wrong they did in harming you.” Now therefore please forgive the crime of the servants of the God of your father.’ Joseph wept when they spoke to him. Then his brothers also wept,</a:t>
            </a:r>
            <a:r>
              <a:rPr lang="en-NZ" sz="2800" baseline="30000" dirty="0"/>
              <a:t> </a:t>
            </a:r>
            <a:r>
              <a:rPr lang="en-NZ" sz="2800" dirty="0"/>
              <a:t>fell down before him, and said, ‘We are here as your slaves.’ But Joseph said to them, ‘Do not be afraid! Am I in the place of God? Even though you intended to do harm to me, God intended it for good, in order to preserve a numerous people, as he is doing today. So have no fear; I myself will provide for you and your little ones.’ In this way he reassured them, speaking kindly to them. 	</a:t>
            </a:r>
          </a:p>
          <a:p>
            <a:pPr marL="0" indent="0" algn="just">
              <a:spcBef>
                <a:spcPts val="0"/>
              </a:spcBef>
              <a:buClrTx/>
              <a:buNone/>
            </a:pPr>
            <a:r>
              <a:rPr lang="en-NZ" sz="2800" dirty="0"/>
              <a:t>									       Genesis 50:15-21</a:t>
            </a:r>
            <a:endParaRPr lang="en-US" sz="2800" dirty="0"/>
          </a:p>
          <a:p>
            <a:pPr marL="0" indent="0">
              <a:buNone/>
            </a:pPr>
            <a:endParaRPr lang="en-NZ" sz="1200" dirty="0"/>
          </a:p>
        </p:txBody>
      </p:sp>
    </p:spTree>
    <p:extLst>
      <p:ext uri="{BB962C8B-B14F-4D97-AF65-F5344CB8AC3E}">
        <p14:creationId xmlns:p14="http://schemas.microsoft.com/office/powerpoint/2010/main" val="740943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93812" y="332656"/>
            <a:ext cx="11089232" cy="1020762"/>
          </a:xfrm>
        </p:spPr>
        <p:txBody>
          <a:bodyPr>
            <a:normAutofit/>
          </a:bodyPr>
          <a:lstStyle/>
          <a:p>
            <a:r>
              <a:rPr lang="en-US" sz="4000" dirty="0"/>
              <a:t>Steps within the process…</a:t>
            </a:r>
          </a:p>
        </p:txBody>
      </p:sp>
      <p:sp>
        <p:nvSpPr>
          <p:cNvPr id="14" name="Content Placeholder 13"/>
          <p:cNvSpPr>
            <a:spLocks noGrp="1"/>
          </p:cNvSpPr>
          <p:nvPr>
            <p:ph idx="1"/>
          </p:nvPr>
        </p:nvSpPr>
        <p:spPr>
          <a:xfrm>
            <a:off x="693812" y="1628800"/>
            <a:ext cx="11089232" cy="4896544"/>
          </a:xfrm>
        </p:spPr>
        <p:txBody>
          <a:bodyPr>
            <a:noAutofit/>
          </a:bodyPr>
          <a:lstStyle/>
          <a:p>
            <a:pPr marL="0" indent="0">
              <a:buNone/>
            </a:pPr>
            <a:r>
              <a:rPr lang="en-NZ" sz="3200" dirty="0"/>
              <a:t>The process of reconciliation is a difficult one that involves courage and conviction. Our faith offers us much in the process however. As you consider a grudge you hold or a wrong you cannot let go of, think on these three points from Joseph.</a:t>
            </a:r>
          </a:p>
          <a:p>
            <a:r>
              <a:rPr lang="en-NZ" sz="3200" dirty="0"/>
              <a:t>Whose seat am I in?</a:t>
            </a:r>
          </a:p>
          <a:p>
            <a:r>
              <a:rPr lang="en-NZ" sz="3200" dirty="0"/>
              <a:t>Am I in the valley or on the hilltop?</a:t>
            </a:r>
          </a:p>
          <a:p>
            <a:r>
              <a:rPr lang="en-NZ" sz="3200" dirty="0"/>
              <a:t>Can I love my way through this?</a:t>
            </a:r>
          </a:p>
          <a:p>
            <a:pPr marL="0" indent="0">
              <a:buNone/>
            </a:pPr>
            <a:r>
              <a:rPr lang="en-NZ" sz="3200" dirty="0"/>
              <a:t>These set our hearts right as we engage with those who have wronged us.</a:t>
            </a:r>
          </a:p>
        </p:txBody>
      </p:sp>
    </p:spTree>
    <p:extLst>
      <p:ext uri="{BB962C8B-B14F-4D97-AF65-F5344CB8AC3E}">
        <p14:creationId xmlns:p14="http://schemas.microsoft.com/office/powerpoint/2010/main" val="134496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69876" y="274638"/>
            <a:ext cx="9396536" cy="1020762"/>
          </a:xfrm>
        </p:spPr>
        <p:txBody>
          <a:bodyPr>
            <a:normAutofit/>
          </a:bodyPr>
          <a:lstStyle/>
          <a:p>
            <a:r>
              <a:rPr lang="en-US" sz="4000" dirty="0"/>
              <a:t>Where to from here?</a:t>
            </a:r>
          </a:p>
        </p:txBody>
      </p:sp>
      <p:sp>
        <p:nvSpPr>
          <p:cNvPr id="14" name="Content Placeholder 13"/>
          <p:cNvSpPr>
            <a:spLocks noGrp="1"/>
          </p:cNvSpPr>
          <p:nvPr>
            <p:ph idx="1"/>
          </p:nvPr>
        </p:nvSpPr>
        <p:spPr>
          <a:xfrm>
            <a:off x="1269876" y="1700808"/>
            <a:ext cx="10585176" cy="4824536"/>
          </a:xfrm>
        </p:spPr>
        <p:txBody>
          <a:bodyPr>
            <a:noAutofit/>
          </a:bodyPr>
          <a:lstStyle/>
          <a:p>
            <a:pPr marL="0" indent="0">
              <a:buNone/>
            </a:pPr>
            <a:r>
              <a:rPr lang="en-NZ" sz="2800" dirty="0"/>
              <a:t>Lent is a time of preparation, and we have spent this time studying, praying and contemplating the vision of our community. As we live into the Easter reality, we seek to incarnate this work in the life of the parish.</a:t>
            </a:r>
          </a:p>
          <a:p>
            <a:r>
              <a:rPr lang="en-NZ" sz="2800" dirty="0"/>
              <a:t>We have recognised that the Church is declining</a:t>
            </a:r>
          </a:p>
          <a:p>
            <a:r>
              <a:rPr lang="en-NZ" sz="2800" dirty="0"/>
              <a:t>We have recognised that the Church is transforming</a:t>
            </a:r>
          </a:p>
          <a:p>
            <a:r>
              <a:rPr lang="en-NZ" sz="2800" dirty="0"/>
              <a:t>We have recognised that the Church is alive</a:t>
            </a:r>
          </a:p>
          <a:p>
            <a:r>
              <a:rPr lang="en-NZ" sz="2800" dirty="0"/>
              <a:t>We have recognised that we are part of the Church in this place</a:t>
            </a:r>
          </a:p>
          <a:p>
            <a:r>
              <a:rPr lang="en-NZ" sz="2800" dirty="0"/>
              <a:t>We have recognised that the Church is about reconciliation</a:t>
            </a:r>
          </a:p>
        </p:txBody>
      </p:sp>
    </p:spTree>
    <p:extLst>
      <p:ext uri="{BB962C8B-B14F-4D97-AF65-F5344CB8AC3E}">
        <p14:creationId xmlns:p14="http://schemas.microsoft.com/office/powerpoint/2010/main" val="4244585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000" dirty="0"/>
              <a:t>What we covered last week</a:t>
            </a:r>
          </a:p>
        </p:txBody>
      </p:sp>
      <p:sp>
        <p:nvSpPr>
          <p:cNvPr id="14" name="Content Placeholder 13"/>
          <p:cNvSpPr>
            <a:spLocks noGrp="1"/>
          </p:cNvSpPr>
          <p:nvPr>
            <p:ph idx="1"/>
          </p:nvPr>
        </p:nvSpPr>
        <p:spPr>
          <a:xfrm>
            <a:off x="1522414" y="1628800"/>
            <a:ext cx="10332638" cy="4824536"/>
          </a:xfrm>
        </p:spPr>
        <p:txBody>
          <a:bodyPr>
            <a:noAutofit/>
          </a:bodyPr>
          <a:lstStyle/>
          <a:p>
            <a:endParaRPr lang="en-NZ" sz="800" dirty="0"/>
          </a:p>
          <a:p>
            <a:r>
              <a:rPr lang="en-NZ" sz="2800" dirty="0"/>
              <a:t>We shared how the legacy and spirit of the Parish of Whangarei has been felt by the city and how it has touched your life.</a:t>
            </a:r>
          </a:p>
          <a:p>
            <a:r>
              <a:rPr lang="en-NZ" sz="2800" dirty="0"/>
              <a:t>We explored our own stories, naming the important people and moments that have shaped our faith.</a:t>
            </a:r>
          </a:p>
          <a:p>
            <a:r>
              <a:rPr lang="en-NZ" sz="2800" dirty="0"/>
              <a:t>We considered the societal struggles and challenges faced by some people in Whangarei, and explored how the Good News may be spoken into those situations.</a:t>
            </a:r>
          </a:p>
          <a:p>
            <a:r>
              <a:rPr lang="en-NZ" sz="2800" dirty="0"/>
              <a:t>Finally, we saw how the gifts, talents and skills God has gifted us could be used in response to these challenges.</a:t>
            </a:r>
            <a:endParaRPr lang="en-NZ" sz="2400"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000" dirty="0"/>
              <a:t>Opening Devotion</a:t>
            </a:r>
          </a:p>
        </p:txBody>
      </p:sp>
      <p:sp>
        <p:nvSpPr>
          <p:cNvPr id="14" name="Content Placeholder 13"/>
          <p:cNvSpPr>
            <a:spLocks noGrp="1"/>
          </p:cNvSpPr>
          <p:nvPr>
            <p:ph idx="1"/>
          </p:nvPr>
        </p:nvSpPr>
        <p:spPr>
          <a:xfrm>
            <a:off x="1522413" y="1628800"/>
            <a:ext cx="10368643" cy="4836368"/>
          </a:xfrm>
        </p:spPr>
        <p:txBody>
          <a:bodyPr>
            <a:noAutofit/>
          </a:bodyPr>
          <a:lstStyle/>
          <a:p>
            <a:pPr marL="0" indent="0" algn="just">
              <a:spcBef>
                <a:spcPts val="0"/>
              </a:spcBef>
              <a:buClrTx/>
              <a:buNone/>
            </a:pPr>
            <a:endParaRPr lang="en-US" sz="3600" dirty="0"/>
          </a:p>
          <a:p>
            <a:pPr marL="0" indent="0" algn="just">
              <a:spcBef>
                <a:spcPts val="0"/>
              </a:spcBef>
              <a:buClrTx/>
              <a:buNone/>
            </a:pPr>
            <a:endParaRPr lang="en-US" sz="3600" dirty="0"/>
          </a:p>
          <a:p>
            <a:pPr marL="0" indent="0" algn="just">
              <a:spcBef>
                <a:spcPts val="0"/>
              </a:spcBef>
              <a:buClrTx/>
              <a:buNone/>
            </a:pPr>
            <a:endParaRPr lang="en-US" sz="3600" dirty="0"/>
          </a:p>
          <a:p>
            <a:pPr marL="0" indent="0" algn="just">
              <a:spcBef>
                <a:spcPts val="0"/>
              </a:spcBef>
              <a:buClrTx/>
              <a:buNone/>
            </a:pPr>
            <a:r>
              <a:rPr lang="en-US" sz="3600" dirty="0"/>
              <a:t>The story of the Prodigal Son</a:t>
            </a:r>
          </a:p>
          <a:p>
            <a:pPr marL="0" indent="0" algn="just">
              <a:spcBef>
                <a:spcPts val="0"/>
              </a:spcBef>
              <a:buClrTx/>
              <a:buNone/>
            </a:pPr>
            <a:endParaRPr lang="en-US" sz="2800" dirty="0"/>
          </a:p>
          <a:p>
            <a:pPr marL="0" indent="0" algn="just">
              <a:spcBef>
                <a:spcPts val="0"/>
              </a:spcBef>
              <a:buClrTx/>
              <a:buNone/>
            </a:pPr>
            <a:r>
              <a:rPr lang="en-US" sz="3600" dirty="0"/>
              <a:t>Luke 15:11-32</a:t>
            </a:r>
          </a:p>
        </p:txBody>
      </p:sp>
    </p:spTree>
    <p:extLst>
      <p:ext uri="{BB962C8B-B14F-4D97-AF65-F5344CB8AC3E}">
        <p14:creationId xmlns:p14="http://schemas.microsoft.com/office/powerpoint/2010/main" val="326869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000" dirty="0"/>
              <a:t>What we will explore today</a:t>
            </a:r>
          </a:p>
        </p:txBody>
      </p:sp>
      <p:sp>
        <p:nvSpPr>
          <p:cNvPr id="14" name="Content Placeholder 13"/>
          <p:cNvSpPr>
            <a:spLocks noGrp="1"/>
          </p:cNvSpPr>
          <p:nvPr>
            <p:ph idx="1"/>
          </p:nvPr>
        </p:nvSpPr>
        <p:spPr>
          <a:xfrm>
            <a:off x="1125860" y="1905000"/>
            <a:ext cx="10729192" cy="4548336"/>
          </a:xfrm>
        </p:spPr>
        <p:txBody>
          <a:bodyPr>
            <a:noAutofit/>
          </a:bodyPr>
          <a:lstStyle/>
          <a:p>
            <a:r>
              <a:rPr lang="en-NZ" sz="2800" dirty="0"/>
              <a:t>What is reconciliation and why is it important to Christian community?</a:t>
            </a:r>
          </a:p>
          <a:p>
            <a:r>
              <a:rPr lang="en-NZ" sz="2800" dirty="0"/>
              <a:t>What does it look like to be reconciled with ourselves and with God?</a:t>
            </a:r>
          </a:p>
          <a:p>
            <a:r>
              <a:rPr lang="en-NZ" sz="2800" dirty="0"/>
              <a:t>What does it look like to be reconciled with our church community?</a:t>
            </a:r>
          </a:p>
          <a:p>
            <a:r>
              <a:rPr lang="en-NZ" sz="2800" dirty="0"/>
              <a:t>What does it look like to be reconciled with the wider institution of the Church?</a:t>
            </a:r>
          </a:p>
          <a:p>
            <a:r>
              <a:rPr lang="en-NZ" sz="2800" dirty="0"/>
              <a:t>What does it look like to be reconciled with the kingdom of God?</a:t>
            </a:r>
          </a:p>
          <a:p>
            <a:r>
              <a:rPr lang="en-NZ" sz="2800" dirty="0"/>
              <a:t>What are some of the attitudes necessary in the process of reconciliation?</a:t>
            </a:r>
          </a:p>
          <a:p>
            <a:endParaRPr lang="en-NZ" sz="2800" dirty="0"/>
          </a:p>
          <a:p>
            <a:endParaRPr lang="en-NZ" sz="2800" dirty="0"/>
          </a:p>
          <a:p>
            <a:endParaRPr lang="en-NZ" sz="2800" dirty="0"/>
          </a:p>
        </p:txBody>
      </p:sp>
    </p:spTree>
    <p:extLst>
      <p:ext uri="{BB962C8B-B14F-4D97-AF65-F5344CB8AC3E}">
        <p14:creationId xmlns:p14="http://schemas.microsoft.com/office/powerpoint/2010/main" val="1937149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87896" y="332656"/>
            <a:ext cx="9143998" cy="1020762"/>
          </a:xfrm>
        </p:spPr>
        <p:txBody>
          <a:bodyPr>
            <a:normAutofit/>
          </a:bodyPr>
          <a:lstStyle/>
          <a:p>
            <a:r>
              <a:rPr lang="en-US" sz="4000" dirty="0"/>
              <a:t>What is reconciliation for you?</a:t>
            </a:r>
          </a:p>
        </p:txBody>
      </p:sp>
      <p:sp>
        <p:nvSpPr>
          <p:cNvPr id="14" name="Content Placeholder 13"/>
          <p:cNvSpPr>
            <a:spLocks noGrp="1"/>
          </p:cNvSpPr>
          <p:nvPr>
            <p:ph idx="1"/>
          </p:nvPr>
        </p:nvSpPr>
        <p:spPr>
          <a:xfrm>
            <a:off x="765820" y="1628800"/>
            <a:ext cx="11089232" cy="4896544"/>
          </a:xfrm>
        </p:spPr>
        <p:txBody>
          <a:bodyPr>
            <a:noAutofit/>
          </a:bodyPr>
          <a:lstStyle/>
          <a:p>
            <a:endParaRPr lang="en-NZ" sz="1050" dirty="0"/>
          </a:p>
          <a:p>
            <a:r>
              <a:rPr lang="en-NZ" sz="2800" dirty="0"/>
              <a:t>Just as with the word ‘church’ from week 3, reconciliation is a word we use often but consider little.</a:t>
            </a:r>
          </a:p>
          <a:p>
            <a:endParaRPr lang="en-NZ" sz="2800" dirty="0"/>
          </a:p>
          <a:p>
            <a:r>
              <a:rPr lang="en-NZ" sz="2800" dirty="0"/>
              <a:t>As you will have gathered from the outline, it is a concept that encompasses everything from the cosmic to the personal.</a:t>
            </a:r>
          </a:p>
          <a:p>
            <a:endParaRPr lang="en-NZ" sz="2800" dirty="0"/>
          </a:p>
          <a:p>
            <a:r>
              <a:rPr lang="en-NZ" sz="2800" dirty="0"/>
              <a:t>What has reconciliation meant for you in your life? What does the word evoke for you?</a:t>
            </a:r>
          </a:p>
          <a:p>
            <a:endParaRPr lang="en-NZ" sz="2800" dirty="0"/>
          </a:p>
          <a:p>
            <a:endParaRPr lang="en-NZ" sz="2800" dirty="0"/>
          </a:p>
          <a:p>
            <a:endParaRPr lang="en-NZ" sz="2800" dirty="0"/>
          </a:p>
        </p:txBody>
      </p:sp>
    </p:spTree>
    <p:extLst>
      <p:ext uri="{BB962C8B-B14F-4D97-AF65-F5344CB8AC3E}">
        <p14:creationId xmlns:p14="http://schemas.microsoft.com/office/powerpoint/2010/main" val="1330122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09836" y="404664"/>
            <a:ext cx="9756576" cy="1020762"/>
          </a:xfrm>
        </p:spPr>
        <p:txBody>
          <a:bodyPr>
            <a:normAutofit/>
          </a:bodyPr>
          <a:lstStyle/>
          <a:p>
            <a:r>
              <a:rPr lang="en-US" sz="4000" dirty="0"/>
              <a:t>What is reconciliation</a:t>
            </a:r>
          </a:p>
        </p:txBody>
      </p:sp>
      <p:sp>
        <p:nvSpPr>
          <p:cNvPr id="14" name="Content Placeholder 13"/>
          <p:cNvSpPr>
            <a:spLocks noGrp="1"/>
          </p:cNvSpPr>
          <p:nvPr>
            <p:ph idx="1"/>
          </p:nvPr>
        </p:nvSpPr>
        <p:spPr>
          <a:xfrm>
            <a:off x="909836" y="1772816"/>
            <a:ext cx="10945216" cy="4680520"/>
          </a:xfrm>
        </p:spPr>
        <p:txBody>
          <a:bodyPr>
            <a:noAutofit/>
          </a:bodyPr>
          <a:lstStyle/>
          <a:p>
            <a:r>
              <a:rPr lang="en-NZ" sz="3200" dirty="0"/>
              <a:t>Within the Christian tradition, reconciliation is deeply tied with sin</a:t>
            </a:r>
          </a:p>
          <a:p>
            <a:pPr lvl="1">
              <a:buFont typeface="Wingdings" panose="05000000000000000000" pitchFamily="2" charset="2"/>
              <a:buChar char="§"/>
            </a:pPr>
            <a:r>
              <a:rPr lang="en-NZ" sz="2800" dirty="0"/>
              <a:t>Sacrificial system</a:t>
            </a:r>
          </a:p>
          <a:p>
            <a:pPr lvl="1">
              <a:buFont typeface="Wingdings" panose="05000000000000000000" pitchFamily="2" charset="2"/>
              <a:buChar char="§"/>
            </a:pPr>
            <a:r>
              <a:rPr lang="en-NZ" sz="2800" dirty="0"/>
              <a:t>Atonement theory</a:t>
            </a:r>
          </a:p>
          <a:p>
            <a:pPr marL="274320" lvl="1" indent="0">
              <a:buNone/>
            </a:pPr>
            <a:endParaRPr lang="en-NZ" sz="2400" dirty="0"/>
          </a:p>
          <a:p>
            <a:pPr marL="273050" lvl="1" indent="-273050">
              <a:buFont typeface="Wingdings" panose="05000000000000000000" pitchFamily="2" charset="2"/>
              <a:buChar char="§"/>
            </a:pPr>
            <a:r>
              <a:rPr lang="en-NZ" sz="3200" dirty="0"/>
              <a:t>Relationally, a consequence of sin is brokenness</a:t>
            </a:r>
          </a:p>
          <a:p>
            <a:pPr marL="501650" lvl="2" indent="-273050">
              <a:buFont typeface="Wingdings" panose="05000000000000000000" pitchFamily="2" charset="2"/>
              <a:buChar char="§"/>
            </a:pPr>
            <a:r>
              <a:rPr lang="en-NZ" sz="2800" dirty="0"/>
              <a:t>Forgiveness is only the beginning of the journey of reconciliation</a:t>
            </a:r>
          </a:p>
          <a:p>
            <a:pPr marL="501650" lvl="2" indent="-273050">
              <a:buFont typeface="Wingdings" panose="05000000000000000000" pitchFamily="2" charset="2"/>
              <a:buChar char="§"/>
            </a:pPr>
            <a:r>
              <a:rPr lang="en-NZ" sz="2800" dirty="0"/>
              <a:t>It takes one party to step out in faith to begin the process</a:t>
            </a:r>
          </a:p>
          <a:p>
            <a:pPr marL="501650" lvl="2" indent="-273050">
              <a:buFont typeface="Wingdings" panose="05000000000000000000" pitchFamily="2" charset="2"/>
              <a:buChar char="§"/>
            </a:pPr>
            <a:endParaRPr lang="en-NZ" sz="2800" dirty="0"/>
          </a:p>
          <a:p>
            <a:pPr marL="273050" lvl="2" indent="-273050">
              <a:buFont typeface="Wingdings" panose="05000000000000000000" pitchFamily="2" charset="2"/>
              <a:buChar char="§"/>
            </a:pPr>
            <a:r>
              <a:rPr lang="en-NZ" sz="3200" dirty="0"/>
              <a:t>Reconciliation requires ongoing relational faithfulness</a:t>
            </a:r>
          </a:p>
        </p:txBody>
      </p:sp>
    </p:spTree>
    <p:extLst>
      <p:ext uri="{BB962C8B-B14F-4D97-AF65-F5344CB8AC3E}">
        <p14:creationId xmlns:p14="http://schemas.microsoft.com/office/powerpoint/2010/main" val="3214964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65820" y="274638"/>
            <a:ext cx="11233248" cy="1020762"/>
          </a:xfrm>
        </p:spPr>
        <p:txBody>
          <a:bodyPr>
            <a:normAutofit/>
          </a:bodyPr>
          <a:lstStyle/>
          <a:p>
            <a:r>
              <a:rPr lang="en-US" sz="4000" dirty="0"/>
              <a:t>What prevents reconciliation with God?</a:t>
            </a:r>
          </a:p>
        </p:txBody>
      </p:sp>
      <p:sp>
        <p:nvSpPr>
          <p:cNvPr id="14" name="Content Placeholder 13"/>
          <p:cNvSpPr>
            <a:spLocks noGrp="1"/>
          </p:cNvSpPr>
          <p:nvPr>
            <p:ph idx="1"/>
          </p:nvPr>
        </p:nvSpPr>
        <p:spPr>
          <a:xfrm>
            <a:off x="765820" y="1772816"/>
            <a:ext cx="11089232" cy="4680520"/>
          </a:xfrm>
        </p:spPr>
        <p:txBody>
          <a:bodyPr>
            <a:noAutofit/>
          </a:bodyPr>
          <a:lstStyle/>
          <a:p>
            <a:pPr algn="just"/>
            <a:r>
              <a:rPr lang="en-NZ" sz="2800" dirty="0"/>
              <a:t>What within us could prevent us from being right with ourselves?</a:t>
            </a:r>
          </a:p>
          <a:p>
            <a:pPr algn="just"/>
            <a:endParaRPr lang="en-NZ" sz="2800" dirty="0"/>
          </a:p>
          <a:p>
            <a:pPr algn="just"/>
            <a:r>
              <a:rPr lang="en-NZ" sz="2800" dirty="0"/>
              <a:t>What within us could prevent us from being right with God?</a:t>
            </a:r>
          </a:p>
          <a:p>
            <a:pPr algn="just"/>
            <a:endParaRPr lang="en-NZ" sz="2800" dirty="0"/>
          </a:p>
          <a:p>
            <a:pPr algn="just"/>
            <a:r>
              <a:rPr lang="en-NZ" sz="2800" dirty="0"/>
              <a:t>A lack of forgiveness of others can prevent us from being reconciled with ourselves and with God.</a:t>
            </a:r>
          </a:p>
          <a:p>
            <a:pPr algn="just"/>
            <a:endParaRPr lang="en-NZ" sz="2800" dirty="0"/>
          </a:p>
          <a:p>
            <a:pPr algn="just"/>
            <a:r>
              <a:rPr lang="en-NZ" sz="2800" dirty="0"/>
              <a:t>To not forgive is to hold the other in a ‘debtors prison’. </a:t>
            </a:r>
          </a:p>
          <a:p>
            <a:pPr algn="just"/>
            <a:endParaRPr lang="en-NZ" sz="2800" dirty="0"/>
          </a:p>
          <a:p>
            <a:pPr algn="just"/>
            <a:endParaRPr lang="en-NZ" sz="2800" dirty="0"/>
          </a:p>
          <a:p>
            <a:pPr algn="just"/>
            <a:endParaRPr lang="en-NZ" dirty="0"/>
          </a:p>
          <a:p>
            <a:pPr algn="just"/>
            <a:endParaRPr lang="en-NZ" sz="2800" dirty="0"/>
          </a:p>
        </p:txBody>
      </p:sp>
    </p:spTree>
    <p:extLst>
      <p:ext uri="{BB962C8B-B14F-4D97-AF65-F5344CB8AC3E}">
        <p14:creationId xmlns:p14="http://schemas.microsoft.com/office/powerpoint/2010/main" val="1131582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7828" y="274638"/>
            <a:ext cx="11017224" cy="1020762"/>
          </a:xfrm>
        </p:spPr>
        <p:txBody>
          <a:bodyPr>
            <a:normAutofit/>
          </a:bodyPr>
          <a:lstStyle/>
          <a:p>
            <a:r>
              <a:rPr lang="en-US" sz="4000" dirty="0"/>
              <a:t>A step towards reconciliation</a:t>
            </a:r>
          </a:p>
        </p:txBody>
      </p:sp>
      <p:sp>
        <p:nvSpPr>
          <p:cNvPr id="14" name="Content Placeholder 13"/>
          <p:cNvSpPr>
            <a:spLocks noGrp="1"/>
          </p:cNvSpPr>
          <p:nvPr>
            <p:ph idx="1"/>
          </p:nvPr>
        </p:nvSpPr>
        <p:spPr>
          <a:xfrm>
            <a:off x="549796" y="1556792"/>
            <a:ext cx="11449272" cy="4896544"/>
          </a:xfrm>
        </p:spPr>
        <p:txBody>
          <a:bodyPr>
            <a:noAutofit/>
          </a:bodyPr>
          <a:lstStyle/>
          <a:p>
            <a:pPr marL="0" indent="0" algn="ctr">
              <a:buNone/>
            </a:pPr>
            <a:endParaRPr lang="en-NZ" sz="800" b="1" dirty="0"/>
          </a:p>
          <a:p>
            <a:pPr marL="0" indent="0" algn="ctr">
              <a:buNone/>
            </a:pPr>
            <a:r>
              <a:rPr lang="en-NZ" sz="3200" b="1" dirty="0"/>
              <a:t>We lay down our need before you, holy God of compassion and grace, trusting in your great love for us and for all creation. </a:t>
            </a:r>
          </a:p>
          <a:p>
            <a:pPr marL="0" indent="0" algn="ctr">
              <a:buNone/>
            </a:pPr>
            <a:r>
              <a:rPr lang="en-NZ" sz="3200" b="1" dirty="0"/>
              <a:t>We bear wounds, and we ourselves have wounded others. </a:t>
            </a:r>
          </a:p>
          <a:p>
            <a:pPr marL="0" indent="0" algn="ctr">
              <a:buNone/>
            </a:pPr>
            <a:r>
              <a:rPr lang="en-NZ" sz="3200" b="1" dirty="0"/>
              <a:t>We open ourselves to the work of your Spirit among us to free us from all that is not of you and to recreate us in your image. </a:t>
            </a:r>
          </a:p>
          <a:p>
            <a:pPr marL="0" indent="0" algn="ctr">
              <a:buNone/>
            </a:pPr>
            <a:r>
              <a:rPr lang="en-NZ" sz="3200" b="1" dirty="0"/>
              <a:t>Praise and thanksgiving, honour and blessing be to you, divine source of healing and love, through your Word of grace made flesh, and your Spirit of holiness and power.  Amen. </a:t>
            </a:r>
          </a:p>
          <a:p>
            <a:pPr marL="0" indent="0" algn="ctr">
              <a:buNone/>
            </a:pPr>
            <a:endParaRPr lang="en-NZ" sz="3200" dirty="0"/>
          </a:p>
          <a:p>
            <a:pPr marL="0" indent="0" algn="ctr">
              <a:buNone/>
            </a:pPr>
            <a:endParaRPr lang="en-NZ" sz="2800" dirty="0"/>
          </a:p>
          <a:p>
            <a:pPr marL="0" indent="0" algn="ctr">
              <a:buNone/>
            </a:pPr>
            <a:endParaRPr lang="en-NZ" sz="2800" dirty="0"/>
          </a:p>
          <a:p>
            <a:pPr marL="0" indent="0">
              <a:buNone/>
            </a:pPr>
            <a:endParaRPr lang="en-NZ" sz="2800" dirty="0"/>
          </a:p>
        </p:txBody>
      </p:sp>
    </p:spTree>
    <p:extLst>
      <p:ext uri="{BB962C8B-B14F-4D97-AF65-F5344CB8AC3E}">
        <p14:creationId xmlns:p14="http://schemas.microsoft.com/office/powerpoint/2010/main" val="1397589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7828" y="274638"/>
            <a:ext cx="11017224" cy="1020762"/>
          </a:xfrm>
        </p:spPr>
        <p:txBody>
          <a:bodyPr>
            <a:normAutofit/>
          </a:bodyPr>
          <a:lstStyle/>
          <a:p>
            <a:r>
              <a:rPr lang="en-US" sz="4000" dirty="0"/>
              <a:t>Unreconciled Church Community</a:t>
            </a:r>
          </a:p>
        </p:txBody>
      </p:sp>
      <p:sp>
        <p:nvSpPr>
          <p:cNvPr id="14" name="Content Placeholder 13"/>
          <p:cNvSpPr>
            <a:spLocks noGrp="1"/>
          </p:cNvSpPr>
          <p:nvPr>
            <p:ph idx="1"/>
          </p:nvPr>
        </p:nvSpPr>
        <p:spPr>
          <a:xfrm>
            <a:off x="802922" y="1772816"/>
            <a:ext cx="11017224" cy="4548336"/>
          </a:xfrm>
        </p:spPr>
        <p:txBody>
          <a:bodyPr>
            <a:noAutofit/>
          </a:bodyPr>
          <a:lstStyle/>
          <a:p>
            <a:r>
              <a:rPr lang="en-NZ" sz="2800" dirty="0"/>
              <a:t>What are the consequences of unreconciled church community?</a:t>
            </a:r>
          </a:p>
          <a:p>
            <a:pPr marL="0" indent="0">
              <a:buNone/>
            </a:pPr>
            <a:endParaRPr lang="en-NZ" sz="2800" dirty="0"/>
          </a:p>
          <a:p>
            <a:r>
              <a:rPr lang="en-NZ" sz="2800" dirty="0"/>
              <a:t>What does being unreconciled mean for our place in God’s mission?</a:t>
            </a:r>
          </a:p>
          <a:p>
            <a:endParaRPr lang="en-NZ" sz="2800" dirty="0"/>
          </a:p>
          <a:p>
            <a:r>
              <a:rPr lang="en-NZ" sz="2800" dirty="0"/>
              <a:t>What prevents reconciliation within our church?</a:t>
            </a:r>
          </a:p>
          <a:p>
            <a:endParaRPr lang="en-NZ" sz="2800" dirty="0"/>
          </a:p>
          <a:p>
            <a:r>
              <a:rPr lang="en-NZ" sz="2800" dirty="0"/>
              <a:t>How might our community be reconciled to itself, its past and its future?</a:t>
            </a:r>
          </a:p>
          <a:p>
            <a:endParaRPr lang="en-NZ" sz="2800" dirty="0"/>
          </a:p>
          <a:p>
            <a:endParaRPr lang="en-NZ" sz="2800" dirty="0"/>
          </a:p>
          <a:p>
            <a:endParaRPr lang="en-NZ" sz="2800" dirty="0"/>
          </a:p>
        </p:txBody>
      </p:sp>
    </p:spTree>
    <p:extLst>
      <p:ext uri="{BB962C8B-B14F-4D97-AF65-F5344CB8AC3E}">
        <p14:creationId xmlns:p14="http://schemas.microsoft.com/office/powerpoint/2010/main" val="167457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A23A8FA5810548BDA46BA0B0FFF8CD" ma:contentTypeVersion="2" ma:contentTypeDescription="Create a new document." ma:contentTypeScope="" ma:versionID="c39f56a9d883883f75356acb915eb5e2">
  <xsd:schema xmlns:xsd="http://www.w3.org/2001/XMLSchema" xmlns:xs="http://www.w3.org/2001/XMLSchema" xmlns:p="http://schemas.microsoft.com/office/2006/metadata/properties" xmlns:ns2="4e9ec0e4-5880-40e7-b9e9-f8a0f2e3078f" targetNamespace="http://schemas.microsoft.com/office/2006/metadata/properties" ma:root="true" ma:fieldsID="75dc917823300d24da3fdd60e8cbf9ef" ns2:_="">
    <xsd:import namespace="4e9ec0e4-5880-40e7-b9e9-f8a0f2e3078f"/>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9ec0e4-5880-40e7-b9e9-f8a0f2e3078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101B76-85D3-4555-8CD4-35A7750454C3}"/>
</file>

<file path=customXml/itemProps2.xml><?xml version="1.0" encoding="utf-8"?>
<ds:datastoreItem xmlns:ds="http://schemas.openxmlformats.org/officeDocument/2006/customXml" ds:itemID="{3EB007EE-1961-4E18-A0FD-E252DA802806}">
  <ds:schemaRefs>
    <ds:schemaRef ds:uri="http://purl.org/dc/dcmitype/"/>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http://schemas.microsoft.com/office/infopath/2007/PartnerControls"/>
    <ds:schemaRef ds:uri="4e9ec0e4-5880-40e7-b9e9-f8a0f2e3078f"/>
    <ds:schemaRef ds:uri="http://www.w3.org/XML/1998/namespace"/>
    <ds:schemaRef ds:uri="http://purl.org/dc/terms/"/>
  </ds:schemaRefs>
</ds:datastoreItem>
</file>

<file path=customXml/itemProps3.xml><?xml version="1.0" encoding="utf-8"?>
<ds:datastoreItem xmlns:ds="http://schemas.openxmlformats.org/officeDocument/2006/customXml" ds:itemID="{130DC72C-2AA0-4545-BF42-C6D7BD0D74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1611</Words>
  <Application>Microsoft Office PowerPoint</Application>
  <PresentationFormat>Custom</PresentationFormat>
  <Paragraphs>147</Paragraphs>
  <Slides>17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Consolas</vt:lpstr>
      <vt:lpstr>Corbel</vt:lpstr>
      <vt:lpstr>Wingdings</vt:lpstr>
      <vt:lpstr>Chalkboard 16x9</vt:lpstr>
      <vt:lpstr>The Church is Relational</vt:lpstr>
      <vt:lpstr>What we covered last week</vt:lpstr>
      <vt:lpstr>Opening Devotion</vt:lpstr>
      <vt:lpstr>What we will explore today</vt:lpstr>
      <vt:lpstr>What is reconciliation for you?</vt:lpstr>
      <vt:lpstr>What is reconciliation</vt:lpstr>
      <vt:lpstr>What prevents reconciliation with God?</vt:lpstr>
      <vt:lpstr>A step towards reconciliation</vt:lpstr>
      <vt:lpstr>Unreconciled Church Community</vt:lpstr>
      <vt:lpstr>A step towards reconciliation</vt:lpstr>
      <vt:lpstr>Brokenness with the church’s institution</vt:lpstr>
      <vt:lpstr>A step towards reconciliation</vt:lpstr>
      <vt:lpstr>An unreconciled kingdom?</vt:lpstr>
      <vt:lpstr>A step towards reconciliation</vt:lpstr>
      <vt:lpstr>Steps within the process…</vt:lpstr>
      <vt:lpstr>Steps within the process…</vt:lpstr>
      <vt:lpstr>Where to from 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2016-02-21T19:02:35Z</dcterms:created>
  <dcterms:modified xsi:type="dcterms:W3CDTF">2016-03-15T04:05:06Z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y fmtid="{D5CDD505-2E9C-101B-9397-08002B2CF9AE}" pid="3" name="ContentTypeId">
    <vt:lpwstr>0x01010005A23A8FA5810548BDA46BA0B0FFF8CD</vt:lpwstr>
  </property>
</Properties>
</file>